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0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0" r:id="rId31"/>
    <p:sldId id="331" r:id="rId32"/>
    <p:sldId id="332" r:id="rId33"/>
    <p:sldId id="296" r:id="rId34"/>
    <p:sldId id="302" r:id="rId35"/>
    <p:sldId id="336" r:id="rId36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51" autoAdjust="0"/>
    <p:restoredTop sz="77891"/>
  </p:normalViewPr>
  <p:slideViewPr>
    <p:cSldViewPr snapToGrid="0" snapToObjects="1" showGuides="1">
      <p:cViewPr varScale="1">
        <p:scale>
          <a:sx n="167" d="100"/>
          <a:sy n="167" d="100"/>
        </p:scale>
        <p:origin x="1542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714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1.jp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%3A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9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Poutres: définitions et équations différentielles d’équilibre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40FF9-4F99-B24A-A735-34CF40B2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737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Poutres simples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Poutres consoles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DF692-17D6-9049-A846-468E933F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Différents types de poutres isostatiques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C15B-1202-9046-B4AE-0A245746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B6DF-485A-C049-962F-DEFEFDA7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F6A5-CC74-F54E-9987-BCFC95E5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79E00-ED25-4440-947E-F3A1203E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8" t="5178" r="-235" b="81706"/>
          <a:stretch/>
        </p:blipFill>
        <p:spPr>
          <a:xfrm>
            <a:off x="3085702" y="984389"/>
            <a:ext cx="2867216" cy="60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2A8BC4-AAE0-984A-8AFC-E4E8BCC5E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58971"/>
          <a:stretch/>
        </p:blipFill>
        <p:spPr>
          <a:xfrm>
            <a:off x="837916" y="1960199"/>
            <a:ext cx="5363748" cy="76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5C970-DFE2-204C-939F-2F13BB0BA8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 t="65307" r="11254" b="6074"/>
          <a:stretch/>
        </p:blipFill>
        <p:spPr>
          <a:xfrm>
            <a:off x="1223319" y="3514572"/>
            <a:ext cx="4729599" cy="13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940FF9-4F99-B24A-A735-34CF40B2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737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Poutres cantilevers ou poutres Gerber</a:t>
            </a:r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r>
              <a:rPr lang="fr-FR" dirty="0"/>
              <a:t>Portiques à 3 articulations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9DF692-17D6-9049-A846-468E933F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3"/>
            <a:ext cx="7726363" cy="974156"/>
          </a:xfrm>
        </p:spPr>
        <p:txBody>
          <a:bodyPr>
            <a:normAutofit/>
          </a:bodyPr>
          <a:lstStyle/>
          <a:p>
            <a:r>
              <a:rPr lang="fr-CH" dirty="0"/>
              <a:t>Différents types de poutres isostatiques (suite)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C15B-1202-9046-B4AE-0A245746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2B6DF-485A-C049-962F-DEFEFDA7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0F6A5-CC74-F54E-9987-BCFC95E5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1A0640-17AD-404E-B973-A375A8A5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35" y="1460382"/>
            <a:ext cx="3244965" cy="1230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95BA47-B524-FC43-83C2-524EEADB9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91" y="3676424"/>
            <a:ext cx="5034309" cy="9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B7A5C-98DC-6940-BA36-9DECF486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88907"/>
            <a:ext cx="7726363" cy="4154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err="1"/>
              <a:t>Isostaticité</a:t>
            </a:r>
            <a:r>
              <a:rPr lang="fr-CH" dirty="0"/>
              <a:t>: on arrive</a:t>
            </a:r>
            <a:r>
              <a:rPr lang="fr-CH" dirty="0">
                <a:sym typeface="Wingdings" pitchFamily="2" charset="2"/>
              </a:rPr>
              <a:t> à calculer les grandeurs statiques recherchées seulement avec les équations d’équilibre.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On distingue 3 types d’</a:t>
            </a:r>
            <a:r>
              <a:rPr lang="fr-CH" dirty="0" err="1"/>
              <a:t>isostaticités</a:t>
            </a:r>
            <a:r>
              <a:rPr lang="fr-CH" dirty="0"/>
              <a:t>: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des réactions d’appui et forces de liaison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des efforts intérieurs dans tous les éléments et en toute section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extérieure et intérieure (la structure est isostatique globalement si elle est isostatique extérieurement </a:t>
            </a:r>
            <a:r>
              <a:rPr lang="fr-CH" i="1" dirty="0"/>
              <a:t>et </a:t>
            </a:r>
            <a:r>
              <a:rPr lang="fr-CH" dirty="0"/>
              <a:t>intérieurement)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121DBF-7222-0C45-874D-2C2AB84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37368"/>
          </a:xfrm>
        </p:spPr>
        <p:txBody>
          <a:bodyPr/>
          <a:lstStyle/>
          <a:p>
            <a:r>
              <a:rPr lang="fr-FR" dirty="0" err="1"/>
              <a:t>Isostaticité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CEA7-436B-B74D-A20C-2FA356C3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2A864-E802-2442-AE8C-3C0AD7DE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078E-6952-C44B-A1FF-28747066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88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3AC76-561D-1440-A794-53F8979D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5206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 err="1"/>
              <a:t>Isostaticité</a:t>
            </a:r>
            <a:r>
              <a:rPr lang="fr-FR" dirty="0"/>
              <a:t> extérieure: tester les appuis et liaisons</a:t>
            </a:r>
          </a:p>
          <a:p>
            <a:pPr lvl="1"/>
            <a:r>
              <a:rPr lang="fr-CH" dirty="0"/>
              <a:t>Détacher des appuis, couper aux organes de liaison</a:t>
            </a:r>
          </a:p>
          <a:p>
            <a:pPr lvl="1"/>
            <a:r>
              <a:rPr lang="fr-CH" dirty="0"/>
              <a:t>Isoler les fragments. Pour chaque liaison coupée, introduire une force ou un moment sur les deux faces de coupe (principe action – réaction)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CH" dirty="0" err="1"/>
              <a:t>Isostaticité</a:t>
            </a:r>
            <a:r>
              <a:rPr lang="fr-CH" dirty="0"/>
              <a:t> intérieure</a:t>
            </a:r>
          </a:p>
          <a:p>
            <a:pPr marL="342900" lvl="1" indent="0">
              <a:buNone/>
            </a:pPr>
            <a:r>
              <a:rPr lang="fr-CH" dirty="0"/>
              <a:t>Après avoir coupé et disloqué la structure à tous les appuis et organes de liaison, une poutre est isostatique intérieurement, si une coupe produit toujours deux fragments séparés (3 inconnus dans le plan, 6 dans l’espace).  </a:t>
            </a:r>
          </a:p>
          <a:p>
            <a:pPr marL="685800" lvl="1" indent="-342900">
              <a:buFont typeface="+mj-lt"/>
              <a:buAutoNum type="arabicPeriod"/>
            </a:pPr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74D0B-303C-7241-B29F-C3808002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Tester l’</a:t>
            </a:r>
            <a:r>
              <a:rPr lang="fr-FR" dirty="0" err="1"/>
              <a:t>isostaticité</a:t>
            </a:r>
            <a:r>
              <a:rPr lang="fr-FR" dirty="0"/>
              <a:t> extérieure et intérieure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1A732-509D-2C44-ACC6-FA71F12D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95E0-CD43-B843-A3CD-DE80016B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DD0D-8655-8045-B935-CF3B1C60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567D-5767-734D-AD11-99E300665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3" b="50000"/>
          <a:stretch/>
        </p:blipFill>
        <p:spPr>
          <a:xfrm>
            <a:off x="1615432" y="2195117"/>
            <a:ext cx="1453294" cy="810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076F7-3BCD-A940-A499-7D1D6A0C3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9" r="-3396" b="50000"/>
          <a:stretch/>
        </p:blipFill>
        <p:spPr>
          <a:xfrm>
            <a:off x="5578587" y="2195117"/>
            <a:ext cx="1453294" cy="81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49F0CC-9EF4-B840-9DE0-0C798AA3878A}"/>
              </a:ext>
            </a:extLst>
          </p:cNvPr>
          <p:cNvSpPr txBox="1"/>
          <p:nvPr/>
        </p:nvSpPr>
        <p:spPr>
          <a:xfrm>
            <a:off x="3006826" y="2282758"/>
            <a:ext cx="1117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Isostatique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A20C-8A1D-3046-82D5-06E1FECF8286}"/>
              </a:ext>
            </a:extLst>
          </p:cNvPr>
          <p:cNvSpPr txBox="1"/>
          <p:nvPr/>
        </p:nvSpPr>
        <p:spPr>
          <a:xfrm>
            <a:off x="6969980" y="2282758"/>
            <a:ext cx="145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Hyperstatique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31F3-B353-C942-B6DA-83A2E9AB43F4}"/>
              </a:ext>
            </a:extLst>
          </p:cNvPr>
          <p:cNvSpPr/>
          <p:nvPr/>
        </p:nvSpPr>
        <p:spPr>
          <a:xfrm>
            <a:off x="5801178" y="4236168"/>
            <a:ext cx="1008112" cy="50348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98A43A-56D2-C647-9E2B-04310352717A}"/>
              </a:ext>
            </a:extLst>
          </p:cNvPr>
          <p:cNvGrpSpPr/>
          <p:nvPr/>
        </p:nvGrpSpPr>
        <p:grpSpPr>
          <a:xfrm>
            <a:off x="1874443" y="4261978"/>
            <a:ext cx="911525" cy="503482"/>
            <a:chOff x="1259632" y="5447137"/>
            <a:chExt cx="936104" cy="50214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8223DA-B382-AC42-BA88-D9263A73DCBB}"/>
                </a:ext>
              </a:extLst>
            </p:cNvPr>
            <p:cNvCxnSpPr/>
            <p:nvPr/>
          </p:nvCxnSpPr>
          <p:spPr>
            <a:xfrm>
              <a:off x="1259632" y="5949280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98F546-454D-F247-BEA6-D434F2446098}"/>
                </a:ext>
              </a:extLst>
            </p:cNvPr>
            <p:cNvCxnSpPr/>
            <p:nvPr/>
          </p:nvCxnSpPr>
          <p:spPr>
            <a:xfrm flipV="1">
              <a:off x="1259632" y="5447137"/>
              <a:ext cx="0" cy="5021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E914D8-B0D1-BD41-815B-74F2A738C3CC}"/>
                </a:ext>
              </a:extLst>
            </p:cNvPr>
            <p:cNvCxnSpPr/>
            <p:nvPr/>
          </p:nvCxnSpPr>
          <p:spPr>
            <a:xfrm>
              <a:off x="1259632" y="5447137"/>
              <a:ext cx="9361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8BD17A9-90DF-E046-86FB-198E98876CD2}"/>
                </a:ext>
              </a:extLst>
            </p:cNvPr>
            <p:cNvCxnSpPr/>
            <p:nvPr/>
          </p:nvCxnSpPr>
          <p:spPr>
            <a:xfrm flipV="1">
              <a:off x="2195736" y="5447137"/>
              <a:ext cx="0" cy="5021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25CF03-60DB-5A44-8760-57656CA3379F}"/>
                </a:ext>
              </a:extLst>
            </p:cNvPr>
            <p:cNvCxnSpPr/>
            <p:nvPr/>
          </p:nvCxnSpPr>
          <p:spPr>
            <a:xfrm>
              <a:off x="1979712" y="5949280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6F016C-AA84-AD42-AA8D-56C4521A88DE}"/>
              </a:ext>
            </a:extLst>
          </p:cNvPr>
          <p:cNvSpPr txBox="1"/>
          <p:nvPr/>
        </p:nvSpPr>
        <p:spPr>
          <a:xfrm>
            <a:off x="2996321" y="4326732"/>
            <a:ext cx="1117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Isostatique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B835B-2308-BD45-877F-9CE67285B0E2}"/>
              </a:ext>
            </a:extLst>
          </p:cNvPr>
          <p:cNvSpPr txBox="1"/>
          <p:nvPr/>
        </p:nvSpPr>
        <p:spPr>
          <a:xfrm>
            <a:off x="6959475" y="4326732"/>
            <a:ext cx="145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Hyperstatique</a:t>
            </a:r>
          </a:p>
        </p:txBody>
      </p:sp>
    </p:spTree>
    <p:extLst>
      <p:ext uri="{BB962C8B-B14F-4D97-AF65-F5344CB8AC3E}">
        <p14:creationId xmlns:p14="http://schemas.microsoft.com/office/powerpoint/2010/main" val="20511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8155A-DF0F-FF45-B3FE-4388BEB2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EBD61-9534-DA46-BD7E-BE869798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3487F-4280-8D4F-BFCC-1E558860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FD4121-3524-324B-BEFC-644323F2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99870"/>
            <a:ext cx="7726363" cy="833730"/>
          </a:xfrm>
        </p:spPr>
        <p:txBody>
          <a:bodyPr>
            <a:normAutofit/>
          </a:bodyPr>
          <a:lstStyle/>
          <a:p>
            <a:r>
              <a:rPr lang="fr-CH" dirty="0"/>
              <a:t>Est-ce que les structures planes en poutres suivantes sont isostatiques ou hyperstatiques intérieurement et extérieurement? Si la structure est hyperstatique, déterminer aussi le degré d’</a:t>
            </a:r>
            <a:r>
              <a:rPr lang="fr-CH" dirty="0" err="1"/>
              <a:t>hyperstaticité</a:t>
            </a:r>
            <a:r>
              <a:rPr lang="fr-CH" dirty="0"/>
              <a:t>. </a:t>
            </a:r>
          </a:p>
          <a:p>
            <a:endParaRPr lang="fr-F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1134BB-AE72-1047-AD8D-D9D82096E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03227"/>
              </p:ext>
            </p:extLst>
          </p:nvPr>
        </p:nvGraphicFramePr>
        <p:xfrm>
          <a:off x="660496" y="2170528"/>
          <a:ext cx="8215122" cy="2784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1479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Degré d’</a:t>
                      </a:r>
                      <a:r>
                        <a:rPr lang="fr-CH" sz="1400" b="1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hyperstaticité</a:t>
                      </a:r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D82BD708-AB52-5F4B-9D9B-1FBA8BB92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6" t="17509" r="5726" b="62594"/>
          <a:stretch/>
        </p:blipFill>
        <p:spPr>
          <a:xfrm>
            <a:off x="7780332" y="2214717"/>
            <a:ext cx="948720" cy="583376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563247D-EA8A-8E46-B166-F2D66530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715" r="59843" b="56163"/>
          <a:stretch/>
        </p:blipFill>
        <p:spPr>
          <a:xfrm>
            <a:off x="4132756" y="2222989"/>
            <a:ext cx="911525" cy="61924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09DAD866-4415-074A-ACAF-6638112A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1" t="16415" r="42376" b="56406"/>
          <a:stretch/>
        </p:blipFill>
        <p:spPr>
          <a:xfrm>
            <a:off x="5434218" y="2189760"/>
            <a:ext cx="781596" cy="652471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966DE1EE-5EAD-104D-8B8B-1C9433B73E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6" t="17933" r="23311" b="59558"/>
          <a:stretch/>
        </p:blipFill>
        <p:spPr>
          <a:xfrm>
            <a:off x="6605751" y="2224307"/>
            <a:ext cx="911525" cy="5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9819F5-615A-A34F-A76C-DFF14269A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Les efforts intérieurs d’une poutre varient d’une section à d’autre. On appelle «diagrammes des efforts intérieurs» ou «diagrammes NVM» la représentation graphique des efforts intérieurs le long de l’axe de la poutre</a:t>
                </a:r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plan 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3D: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fr-CH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Méthodes de calcul possibles:</a:t>
                </a:r>
              </a:p>
              <a:p>
                <a:r>
                  <a:rPr lang="fr-CH" dirty="0"/>
                  <a:t>Equilibre des fragments</a:t>
                </a:r>
              </a:p>
              <a:p>
                <a:r>
                  <a:rPr lang="fr-CH" dirty="0"/>
                  <a:t>Equations différentielles</a:t>
                </a:r>
              </a:p>
              <a:p>
                <a:r>
                  <a:rPr lang="fr-CH" dirty="0"/>
                  <a:t>Calcul rapide des diagrammes NVM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9819F5-615A-A34F-A76C-DFF14269A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  <a:blipFill>
                <a:blip r:embed="rId2"/>
                <a:stretch>
                  <a:fillRect t="-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E3ED669-2E26-934B-BA65-AEE6C7C2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Diagrammes NVM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49D4F-7539-6544-BE35-368340B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B70C2-B62A-5949-8C33-3DBD1708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4523-E9FE-D248-B24D-BDD809B9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875E58-0F11-314E-987D-4064DEB0E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97" y="1906225"/>
            <a:ext cx="3171341" cy="28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8E837E-BD1A-CE4F-A701-75E2DE462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82029"/>
                <a:ext cx="7726363" cy="3386772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Calculer les forces de réaction et les forces de liaison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Couper à une position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CH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Formuler l’équilibre du fragment </a:t>
                </a:r>
                <a:r>
                  <a:rPr lang="fr-CH" i="1" dirty="0">
                    <a:latin typeface="Symbol" panose="05050102010706020507" pitchFamily="18" charset="2"/>
                  </a:rPr>
                  <a:t>W</a:t>
                </a:r>
                <a:r>
                  <a:rPr lang="fr-CH" i="1" baseline="-25000" dirty="0"/>
                  <a:t>1</a:t>
                </a:r>
                <a:r>
                  <a:rPr lang="fr-CH" dirty="0"/>
                  <a:t> ou </a:t>
                </a:r>
                <a:r>
                  <a:rPr lang="fr-CH" i="1" dirty="0">
                    <a:latin typeface="Symbol" panose="05050102010706020507" pitchFamily="18" charset="2"/>
                  </a:rPr>
                  <a:t>W</a:t>
                </a:r>
                <a:r>
                  <a:rPr lang="fr-CH" i="1" baseline="-25000" dirty="0"/>
                  <a:t>2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Attention aux charges concentrées (appuis ou forces externes) et aux changements des charges distribuées </a:t>
                </a:r>
                <a:r>
                  <a:rPr lang="fr-CH" dirty="0">
                    <a:sym typeface="Wingdings" panose="05000000000000000000" pitchFamily="2" charset="2"/>
                  </a:rPr>
                  <a:t> différents cas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8E837E-BD1A-CE4F-A701-75E2DE462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82029"/>
                <a:ext cx="7726363" cy="3386772"/>
              </a:xfrm>
              <a:blipFill>
                <a:blip r:embed="rId2"/>
                <a:stretch>
                  <a:fillRect t="-1493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BED979-2FE5-A544-AF87-0BCC5254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Calcul des diagrammes NVM par l’équilibre des fragments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C9AE-3511-8443-BD26-2CEFEC7B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1F46C-B732-2E47-B268-B4124320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9AB13-8645-594E-A306-4339E609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A00FC-6C5E-0648-9EC6-0774188D2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2" y="3097752"/>
            <a:ext cx="2622739" cy="1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A3848-D52C-5247-B88D-8D6876F4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</a:t>
            </a:r>
            <a:r>
              <a:rPr lang="fr-CH" b="0" dirty="0"/>
              <a:t>Calculer les diagrammes NVM d’une poutre simple uniformément chargée par l’équilibre des fragments</a:t>
            </a:r>
            <a:br>
              <a:rPr lang="fr-CH" b="0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1A8D-5129-3B4F-87AC-1896A49B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23300-D385-EF46-B3EA-A86EF808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2C539-A5C0-E141-B129-07785FAB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45B9B-9E4A-E14B-AB4B-3F207A4C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77489" y="1974802"/>
            <a:ext cx="2915540" cy="1193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56660" y="1906222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8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A3848-D52C-5247-B88D-8D6876F4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D1A8D-5129-3B4F-87AC-1896A49B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23300-D385-EF46-B3EA-A86EF808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2C539-A5C0-E141-B129-07785FAB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45B9B-9E4A-E14B-AB4B-3F207A4C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77489" y="1974802"/>
            <a:ext cx="2915540" cy="1193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660" y="1906222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00397-8E91-C24D-83ED-AE5002F9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5C47-66C4-8E47-892A-F137D15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92905-21D7-D542-B8D0-EF46C923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5AF1-7E86-D745-8D41-095EB855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F77910-D7F2-B243-853E-63A7CDE7B8E7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2B41C0-78D1-5B4B-B980-9B412B7CA351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77FF75-7305-2940-B45A-635294039367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0ECE8F-E6CC-0942-B159-1398F9E14E03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D32EB-D23A-7146-A15F-1C68F3FEBD1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63D43-5C1D-DD42-B648-9ABE2CC15E79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10FA06-ACEF-3D4F-8830-CE04478C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2493000" y="1000993"/>
            <a:ext cx="2664010" cy="10908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4880" y="1180765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4880" y="1607868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1927" y="1599000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10428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est définie la géométrie d’une poutre</a:t>
            </a:r>
          </a:p>
          <a:p>
            <a:r>
              <a:rPr lang="fr-FR" dirty="0"/>
              <a:t>Comment déterminer l’</a:t>
            </a:r>
            <a:r>
              <a:rPr lang="fr-FR" dirty="0" err="1"/>
              <a:t>isostaticité</a:t>
            </a:r>
            <a:r>
              <a:rPr lang="fr-FR" dirty="0"/>
              <a:t> d’une structure composée de poutres</a:t>
            </a:r>
          </a:p>
          <a:p>
            <a:r>
              <a:rPr lang="fr-FR" dirty="0"/>
              <a:t>Quelle est la définition des diagrammes des efforts intérieurs</a:t>
            </a:r>
          </a:p>
          <a:p>
            <a:r>
              <a:rPr lang="fr-FR" dirty="0"/>
              <a:t>Quelles sont les équations différentielles qui relient les efforts intérieurs et les charges réparties</a:t>
            </a:r>
          </a:p>
          <a:p>
            <a:r>
              <a:rPr lang="fr-FR" dirty="0"/>
              <a:t>Comment utiliser les équations différentielles pour calculer les diagrammes des efforts intérieurs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9615A7-7413-1A48-8D8D-72869BCE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Les diagrammes de NVM sont dessinés</a:t>
            </a:r>
          </a:p>
          <a:p>
            <a:pPr lvl="1"/>
            <a:r>
              <a:rPr lang="fr-CH" dirty="0"/>
              <a:t>par-dessus le schéma statique de la structure</a:t>
            </a:r>
          </a:p>
          <a:p>
            <a:pPr lvl="1"/>
            <a:r>
              <a:rPr lang="fr-CH" dirty="0"/>
              <a:t>perpendiculairement à l’axe de chaque poutre</a:t>
            </a:r>
          </a:p>
          <a:p>
            <a:pPr lvl="1"/>
            <a:r>
              <a:rPr lang="fr-CH" dirty="0"/>
              <a:t>à une échelle convenable</a:t>
            </a:r>
          </a:p>
          <a:p>
            <a:pPr lvl="1"/>
            <a:r>
              <a:rPr lang="fr-CH" dirty="0"/>
              <a:t>avec un signe</a:t>
            </a:r>
          </a:p>
          <a:p>
            <a:pPr lvl="1"/>
            <a:r>
              <a:rPr lang="fr-CH" dirty="0"/>
              <a:t>avec une indication des valeurs caractéristiques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F9278-9B11-F74C-AAE9-A57C4F8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Diagrammes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006C0-6C24-7A43-AF47-B720446E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108B-FD7F-BD44-82BE-09CEBAF8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60AD9-4726-A94A-AD1C-BBF289FF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13750F9-64FB-D34C-A398-E27DC02C2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82" y="3060126"/>
            <a:ext cx="4980347" cy="16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Equilibre du petit élément avec longueur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fr-FR" sz="16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10938" b="-5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50000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50000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D0FCCF-01B4-C541-8C13-7D738D95C6ED}"/>
              </a:ext>
            </a:extLst>
          </p:cNvPr>
          <p:cNvGrpSpPr/>
          <p:nvPr/>
        </p:nvGrpSpPr>
        <p:grpSpPr>
          <a:xfrm>
            <a:off x="1939863" y="3226668"/>
            <a:ext cx="3133582" cy="930457"/>
            <a:chOff x="1581298" y="4197080"/>
            <a:chExt cx="5811494" cy="1725612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F91155BA-5CDD-B349-8CE1-4D38750854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085289"/>
                </p:ext>
              </p:extLst>
            </p:nvPr>
          </p:nvGraphicFramePr>
          <p:xfrm>
            <a:off x="1600125" y="4197080"/>
            <a:ext cx="23225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" name="Equation" r:id="rId4" imgW="1752480" imgH="342720" progId="Equation.3">
                    <p:embed/>
                  </p:oleObj>
                </mc:Choice>
                <mc:Fallback>
                  <p:oleObj name="Equation" r:id="rId4" imgW="1752480" imgH="342720" progId="Equation.3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125" y="4197080"/>
                          <a:ext cx="2322513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0AD7A3E8-72A7-464E-B6C3-EE4D8238CB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4315391"/>
                </p:ext>
              </p:extLst>
            </p:nvPr>
          </p:nvGraphicFramePr>
          <p:xfrm>
            <a:off x="1644798" y="4833556"/>
            <a:ext cx="22574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Equation" r:id="rId6" imgW="1701720" imgH="342720" progId="Equation.3">
                    <p:embed/>
                  </p:oleObj>
                </mc:Choice>
                <mc:Fallback>
                  <p:oleObj name="Equation" r:id="rId6" imgW="1701720" imgH="342720" progId="Equation.3">
                    <p:embed/>
                    <p:pic>
                      <p:nvPicPr>
                        <p:cNvPr id="1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798" y="4833556"/>
                          <a:ext cx="22574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5CDAD719-59EB-BD46-8F1A-2ED067D8D9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8074299"/>
                </p:ext>
              </p:extLst>
            </p:nvPr>
          </p:nvGraphicFramePr>
          <p:xfrm>
            <a:off x="1581298" y="5468667"/>
            <a:ext cx="2459038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1" name="Equation" r:id="rId8" imgW="1854000" imgH="342720" progId="Equation.3">
                    <p:embed/>
                  </p:oleObj>
                </mc:Choice>
                <mc:Fallback>
                  <p:oleObj name="Equation" r:id="rId8" imgW="1854000" imgH="34272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298" y="5468667"/>
                          <a:ext cx="2459038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D305F68-D382-0746-8DCC-822BCDDF2506}"/>
                </a:ext>
              </a:extLst>
            </p:cNvPr>
            <p:cNvSpPr/>
            <p:nvPr/>
          </p:nvSpPr>
          <p:spPr>
            <a:xfrm>
              <a:off x="4561606" y="4891834"/>
              <a:ext cx="360040" cy="1008112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8BAD572A-DDF0-684A-93D3-6330E1A0A0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7532474"/>
                </p:ext>
              </p:extLst>
            </p:nvPr>
          </p:nvGraphicFramePr>
          <p:xfrm>
            <a:off x="5076056" y="5157192"/>
            <a:ext cx="2316736" cy="538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2" name="Equation" r:id="rId10" imgW="876240" imgH="203040" progId="Equation.3">
                    <p:embed/>
                  </p:oleObj>
                </mc:Choice>
                <mc:Fallback>
                  <p:oleObj name="Equation" r:id="rId10" imgW="876240" imgH="203040" progId="Equation.3">
                    <p:embed/>
                    <p:pic>
                      <p:nvPicPr>
                        <p:cNvPr id="1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056" y="5157192"/>
                          <a:ext cx="2316736" cy="538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68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simple uniformément chargée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23292-7463-CA46-B6B3-C391084A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70893" y="1904073"/>
            <a:ext cx="2669740" cy="109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8ACAB-1800-F54A-B296-303D5ACE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1405758" y="2928834"/>
            <a:ext cx="2664798" cy="1091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9500" y="3617281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6993" y="3609613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614" y="3153423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8849" y="1790866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23292-7463-CA46-B6B3-C391084A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70893" y="1203785"/>
            <a:ext cx="2669740" cy="109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8ACAB-1800-F54A-B296-303D5ACE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1405758" y="2228546"/>
            <a:ext cx="2664798" cy="1091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73206" y="1083654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2246" y="2456489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2380" y="2888127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2233" y="2888127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Gerber avec une charge concentrée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871622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045713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F2C97A-D7C8-3446-994A-ED8DCB597EFB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CB2A7-6930-9142-820C-4CCC25DDA0F6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EAD25A-EBE5-B64C-A419-379CE3F987D4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A8B396-3CE6-2F4A-AE42-4E5D05B10522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3FF9-B912-6847-9B58-45F0D5F1030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CDDD2-19B6-2C4D-9EE4-71F293EC8A6C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9C4031F-F4D7-5145-9486-215AF031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48"/>
          <a:stretch/>
        </p:blipFill>
        <p:spPr>
          <a:xfrm>
            <a:off x="2685189" y="1260374"/>
            <a:ext cx="1961601" cy="896280"/>
          </a:xfrm>
        </p:spPr>
      </p:pic>
    </p:spTree>
    <p:extLst>
      <p:ext uri="{BB962C8B-B14F-4D97-AF65-F5344CB8AC3E}">
        <p14:creationId xmlns:p14="http://schemas.microsoft.com/office/powerpoint/2010/main" val="30424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24939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CH" dirty="0"/>
              <a:t>Définition de la poutre (géométrie, efforts intérieurs)</a:t>
            </a:r>
            <a:endParaRPr lang="fr-FR" dirty="0"/>
          </a:p>
          <a:p>
            <a:pPr lvl="1"/>
            <a:r>
              <a:rPr lang="fr-CH" dirty="0"/>
              <a:t>Poutre dans l’espace</a:t>
            </a:r>
          </a:p>
          <a:p>
            <a:pPr lvl="1"/>
            <a:r>
              <a:rPr lang="fr-CH" dirty="0"/>
              <a:t>Poutre à plan moyen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CH" dirty="0"/>
              <a:t>Structures formées de poutres (</a:t>
            </a:r>
            <a:r>
              <a:rPr lang="fr-CH" dirty="0" err="1"/>
              <a:t>isostaticité</a:t>
            </a:r>
            <a:r>
              <a:rPr lang="fr-CH" dirty="0"/>
              <a:t> extérieure et intérieure)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Diagrammes NVM par l’équilibre des fragments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Equations différentielles d’équilibre d’une poutre à plan moyen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Diagrammes NVM par les équations différentielles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8: </a:t>
            </a:r>
            <a:r>
              <a:rPr lang="fr-CH" dirty="0"/>
              <a:t>Poutres</a:t>
            </a:r>
            <a:r>
              <a:rPr lang="fr-CH" b="1" dirty="0"/>
              <a:t> </a:t>
            </a:r>
            <a:r>
              <a:rPr lang="fr-CH" dirty="0"/>
              <a:t>(en entier)</a:t>
            </a:r>
          </a:p>
          <a:p>
            <a:endParaRPr lang="fr-FR" dirty="0"/>
          </a:p>
          <a:p>
            <a:r>
              <a:rPr lang="fr-CH" b="1" dirty="0"/>
              <a:t>Chapitre 9: </a:t>
            </a:r>
            <a:r>
              <a:rPr lang="fr-CH" dirty="0"/>
              <a:t>Poutres</a:t>
            </a:r>
            <a:r>
              <a:rPr lang="fr-CH" b="1" dirty="0"/>
              <a:t> </a:t>
            </a:r>
            <a:r>
              <a:rPr lang="fr-CH" dirty="0"/>
              <a:t>à plan moyen 9.2.1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Exemples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et de sections: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[4] </a:t>
            </a:r>
            <a:r>
              <a:rPr lang="en-GB" dirty="0" err="1"/>
              <a:t>Arbre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[5] Sections de </a:t>
            </a:r>
            <a:r>
              <a:rPr lang="en-GB" dirty="0" err="1"/>
              <a:t>poutre</a:t>
            </a:r>
            <a:r>
              <a:rPr lang="en-GB" dirty="0"/>
              <a:t> dans </a:t>
            </a:r>
            <a:r>
              <a:rPr lang="en-GB" dirty="0" err="1"/>
              <a:t>l’espace</a:t>
            </a:r>
            <a:r>
              <a:rPr lang="en-GB" dirty="0"/>
              <a:t> et dans le plan </a:t>
            </a:r>
            <a:r>
              <a:rPr lang="en-GB" dirty="0" err="1"/>
              <a:t>moyen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[6] Faces positives et </a:t>
            </a:r>
            <a:r>
              <a:rPr lang="en-GB" dirty="0" err="1"/>
              <a:t>signe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[7] </a:t>
            </a:r>
            <a:r>
              <a:rPr lang="en-GB" dirty="0" err="1"/>
              <a:t>Exemples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isostatiques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A0E197-0A31-054A-8CF4-CDDACBCC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2203"/>
                <a:ext cx="7726363" cy="25226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CH" dirty="0"/>
                  <a:t>Un élément structurel allongé (2 dimensions plus petites que la 3</a:t>
                </a:r>
                <a:r>
                  <a:rPr lang="fr-CH" baseline="30000" dirty="0"/>
                  <a:t>ième</a:t>
                </a:r>
                <a:r>
                  <a:rPr lang="fr-CH" dirty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dirty="0"/>
                  <a:t>Sa géométrie est définie par </a:t>
                </a:r>
              </a:p>
              <a:p>
                <a:pPr marL="742950" lvl="1" indent="-285750">
                  <a:spcBef>
                    <a:spcPts val="600"/>
                  </a:spcBef>
                </a:pPr>
                <a:r>
                  <a:rPr lang="fr-CH" dirty="0"/>
                  <a:t>son axe ou «fibre moyenne»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(positions des centres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des sections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742950" lvl="1" indent="-285750">
                  <a:spcBef>
                    <a:spcPts val="600"/>
                  </a:spcBef>
                </a:pPr>
                <a:r>
                  <a:rPr lang="fr-CH" dirty="0"/>
                  <a:t>sa section droite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H" dirty="0"/>
                  <a:t> (figure plane normal à l’axe de la poutre)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endParaRPr lang="fr-CH" dirty="0"/>
              </a:p>
              <a:p>
                <a:pPr>
                  <a:spcBef>
                    <a:spcPts val="600"/>
                  </a:spcBef>
                </a:pPr>
                <a:r>
                  <a:rPr lang="fr-CH" dirty="0"/>
                  <a:t>Note: La section droite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fr-CH" dirty="0"/>
                  <a:t> peut varier en grandeur et forme le long de l’axe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H" dirty="0"/>
                  <a:t> (variation lente et progressive)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b="1" dirty="0"/>
                  <a:t>Poutre à section constante: </a:t>
                </a:r>
                <a:r>
                  <a:rPr lang="fr-CH" dirty="0"/>
                  <a:t>La section droite A reste invariable.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b="1" dirty="0"/>
                  <a:t>Poutre prismatique: </a:t>
                </a:r>
                <a:r>
                  <a:rPr lang="fr-CH" dirty="0"/>
                  <a:t>La section droite A reste invariable et l’axe est droit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A0E197-0A31-054A-8CF4-CDDACBCC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2203"/>
                <a:ext cx="7726363" cy="2522625"/>
              </a:xfrm>
              <a:blipFill>
                <a:blip r:embed="rId2"/>
                <a:stretch>
                  <a:fillRect t="-3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1B9A39B-0C37-764B-B148-DB3DE4F9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747332"/>
          </a:xfrm>
        </p:spPr>
        <p:txBody>
          <a:bodyPr/>
          <a:lstStyle/>
          <a:p>
            <a:r>
              <a:rPr lang="fr-FR" dirty="0"/>
              <a:t>Géométrie d’une poutre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0F348-ADB6-5F49-A785-B79703CC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2A39-70F6-5242-B275-2B55DA5E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CDBDC-2EA2-974B-B540-3DACC44A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1C40A6-F8BD-9142-B263-C2C00BEA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8" y="3254828"/>
            <a:ext cx="4022571" cy="16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04C24A-84E7-0E42-B822-3BE99F572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63179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Une poutre est complètement définie par </a:t>
                </a:r>
              </a:p>
              <a:p>
                <a:pPr lvl="1"/>
                <a:r>
                  <a:rPr lang="fr-CH" dirty="0"/>
                  <a:t>la géométrie de son axe </a:t>
                </a:r>
                <a14:m>
                  <m:oMath xmlns:m="http://schemas.openxmlformats.org/officeDocument/2006/math">
                    <m:r>
                      <a:rPr lang="fr-CH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1"/>
                <a:r>
                  <a:rPr lang="fr-CH" dirty="0"/>
                  <a:t>une fonction qui décrit la section droite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H" dirty="0"/>
                  <a:t> (forme, dimensions, …) en fonction de </a:t>
                </a:r>
                <a14:m>
                  <m:oMath xmlns:m="http://schemas.openxmlformats.org/officeDocument/2006/math">
                    <m:r>
                      <a:rPr lang="fr-CH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2"/>
                <a:r>
                  <a:rPr lang="fr-CH" dirty="0"/>
                  <a:t>Cette fonction est nécessaire seulement pour calculer les déformations </a:t>
                </a:r>
                <a:r>
                  <a:rPr lang="fr-CH" dirty="0">
                    <a:sym typeface="Wingdings" panose="05000000000000000000" pitchFamily="2" charset="2"/>
                  </a:rPr>
                  <a:t> Statique II</a:t>
                </a:r>
                <a:endParaRPr lang="fr-CH" dirty="0"/>
              </a:p>
              <a:p>
                <a:pPr marL="0" indent="0">
                  <a:buNone/>
                </a:pPr>
                <a:r>
                  <a:rPr lang="fr-CH" dirty="0">
                    <a:sym typeface="Wingdings" pitchFamily="2" charset="2"/>
                  </a:rPr>
                  <a:t> Le schéma statique d’une poutre se réduit au dessin de l’axe de la poutre. 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04C24A-84E7-0E42-B822-3BE99F572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63179"/>
                <a:ext cx="7726363" cy="3386772"/>
              </a:xfrm>
              <a:blipFill>
                <a:blip r:embed="rId2"/>
                <a:stretch>
                  <a:fillRect t="-2247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6A3EA3-32AB-6747-9A38-0DA96F78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1CCA8-0F78-4442-A621-BFF7EA44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8DEFA-0EAB-2E48-A5F6-CA6A5244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2A48-6A63-264A-978E-623DAE6F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24CB8-A067-2142-BF02-65780E254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2"/>
          <a:stretch/>
        </p:blipFill>
        <p:spPr>
          <a:xfrm>
            <a:off x="1247588" y="2978364"/>
            <a:ext cx="3870676" cy="1775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0C2BF-3B5B-4F47-BF08-F773CD1E4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76" r="32935"/>
          <a:stretch/>
        </p:blipFill>
        <p:spPr>
          <a:xfrm>
            <a:off x="5460977" y="3492091"/>
            <a:ext cx="3079180" cy="7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23D7EF-C4EC-724F-B452-FAF40F39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91678"/>
            <a:ext cx="5502816" cy="3386772"/>
          </a:xfrm>
        </p:spPr>
        <p:txBody>
          <a:bodyPr/>
          <a:lstStyle/>
          <a:p>
            <a:r>
              <a:rPr lang="fr-CH" dirty="0"/>
              <a:t>Une poutre bloque </a:t>
            </a:r>
            <a:r>
              <a:rPr lang="fr-CH" b="1" dirty="0"/>
              <a:t>tous</a:t>
            </a:r>
            <a:r>
              <a:rPr lang="fr-CH" dirty="0"/>
              <a:t> les déplacements d’un fragment par rapport à l’autre (ex: tronc d’arbre)</a:t>
            </a:r>
          </a:p>
          <a:p>
            <a:endParaRPr lang="fr-CH" dirty="0"/>
          </a:p>
          <a:p>
            <a:r>
              <a:rPr lang="fr-CH" dirty="0"/>
              <a:t>Grandeurs cinématique (dans l’espace):</a:t>
            </a:r>
          </a:p>
          <a:p>
            <a:pPr lvl="1"/>
            <a:endParaRPr lang="fr-CH" dirty="0"/>
          </a:p>
          <a:p>
            <a:endParaRPr lang="fr-CH" dirty="0"/>
          </a:p>
          <a:p>
            <a:r>
              <a:rPr lang="fr-CH" dirty="0"/>
              <a:t>Grandeurs statique (dans l’espace):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1A0FD-BFB5-CD41-B6CB-290181A4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Efforts intérieurs d’une poutre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79A11-02A5-A44F-8089-4DEEBC22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E860A-9671-8E4B-BAE3-B0832145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96071-7DD7-BD42-8B5F-A64D3B39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1C6066-25FA-DA4F-AB1F-089D73E7CBE8}"/>
              </a:ext>
            </a:extLst>
          </p:cNvPr>
          <p:cNvGrpSpPr/>
          <p:nvPr/>
        </p:nvGrpSpPr>
        <p:grpSpPr>
          <a:xfrm>
            <a:off x="6056414" y="1091678"/>
            <a:ext cx="2833535" cy="3920790"/>
            <a:chOff x="6012160" y="2795216"/>
            <a:chExt cx="3053816" cy="4062784"/>
          </a:xfrm>
        </p:grpSpPr>
        <p:pic>
          <p:nvPicPr>
            <p:cNvPr id="8" name="Picture 7" descr="Fig_4_13_mod.jpg">
              <a:extLst>
                <a:ext uri="{FF2B5EF4-FFF2-40B4-BE49-F238E27FC236}">
                  <a16:creationId xmlns:a16="http://schemas.microsoft.com/office/drawing/2014/main" id="{1485730A-AB20-9B42-83BE-D8C64D4A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7597" t="2751" r="38436" b="2751"/>
            <a:stretch>
              <a:fillRect/>
            </a:stretch>
          </p:blipFill>
          <p:spPr>
            <a:xfrm>
              <a:off x="6012160" y="4375905"/>
              <a:ext cx="1512168" cy="2138638"/>
            </a:xfrm>
            <a:prstGeom prst="rect">
              <a:avLst/>
            </a:prstGeom>
          </p:spPr>
        </p:pic>
        <p:pic>
          <p:nvPicPr>
            <p:cNvPr id="9" name="Picture 8" descr="Fig_4_13_mod.jpg">
              <a:extLst>
                <a:ext uri="{FF2B5EF4-FFF2-40B4-BE49-F238E27FC236}">
                  <a16:creationId xmlns:a16="http://schemas.microsoft.com/office/drawing/2014/main" id="{C3635D17-D70D-384D-ADE4-338A9CEA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56425" t="53659" r="7597" b="2751"/>
            <a:stretch>
              <a:fillRect/>
            </a:stretch>
          </p:blipFill>
          <p:spPr>
            <a:xfrm>
              <a:off x="7812360" y="5364373"/>
              <a:ext cx="1008112" cy="9865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FC66D4E-4ED9-5D4A-A074-FC6D7F228B65}"/>
                </a:ext>
              </a:extLst>
            </p:cNvPr>
            <p:cNvGrpSpPr/>
            <p:nvPr/>
          </p:nvGrpSpPr>
          <p:grpSpPr>
            <a:xfrm>
              <a:off x="7481800" y="2795216"/>
              <a:ext cx="1584176" cy="1630748"/>
              <a:chOff x="3347864" y="1268760"/>
              <a:chExt cx="1584176" cy="1630748"/>
            </a:xfrm>
          </p:grpSpPr>
          <p:pic>
            <p:nvPicPr>
              <p:cNvPr id="17" name="Picture 16" descr="Fig_4_13_mod.jpg">
                <a:extLst>
                  <a:ext uri="{FF2B5EF4-FFF2-40B4-BE49-F238E27FC236}">
                    <a16:creationId xmlns:a16="http://schemas.microsoft.com/office/drawing/2014/main" id="{25D3D994-485B-1C48-94BB-C2AF8A6E6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 l="7597" t="2751" r="35866" b="29065"/>
              <a:stretch>
                <a:fillRect/>
              </a:stretch>
            </p:blipFill>
            <p:spPr>
              <a:xfrm>
                <a:off x="3347864" y="1268760"/>
                <a:ext cx="1584176" cy="154310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5A2A771-C91D-1047-AFB4-D3BE0F024578}"/>
                  </a:ext>
                </a:extLst>
              </p:cNvPr>
              <p:cNvSpPr/>
              <p:nvPr/>
            </p:nvSpPr>
            <p:spPr>
              <a:xfrm>
                <a:off x="4064000" y="2782277"/>
                <a:ext cx="207108" cy="50800"/>
              </a:xfrm>
              <a:custGeom>
                <a:avLst/>
                <a:gdLst>
                  <a:gd name="connsiteX0" fmla="*/ 0 w 207108"/>
                  <a:gd name="connsiteY0" fmla="*/ 0 h 50800"/>
                  <a:gd name="connsiteX1" fmla="*/ 125046 w 207108"/>
                  <a:gd name="connsiteY1" fmla="*/ 46892 h 50800"/>
                  <a:gd name="connsiteX2" fmla="*/ 195385 w 207108"/>
                  <a:gd name="connsiteY2" fmla="*/ 23446 h 50800"/>
                  <a:gd name="connsiteX3" fmla="*/ 195385 w 207108"/>
                  <a:gd name="connsiteY3" fmla="*/ 39077 h 5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08" h="50800">
                    <a:moveTo>
                      <a:pt x="0" y="0"/>
                    </a:moveTo>
                    <a:cubicBezTo>
                      <a:pt x="46241" y="21492"/>
                      <a:pt x="92482" y="42984"/>
                      <a:pt x="125046" y="46892"/>
                    </a:cubicBezTo>
                    <a:cubicBezTo>
                      <a:pt x="157610" y="50800"/>
                      <a:pt x="183662" y="24748"/>
                      <a:pt x="195385" y="23446"/>
                    </a:cubicBezTo>
                    <a:cubicBezTo>
                      <a:pt x="207108" y="22144"/>
                      <a:pt x="201246" y="30610"/>
                      <a:pt x="195385" y="39077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1501662-9268-CE40-B22C-03AA35A56463}"/>
                  </a:ext>
                </a:extLst>
              </p:cNvPr>
              <p:cNvSpPr/>
              <p:nvPr/>
            </p:nvSpPr>
            <p:spPr>
              <a:xfrm>
                <a:off x="3657600" y="2657231"/>
                <a:ext cx="234462" cy="242277"/>
              </a:xfrm>
              <a:custGeom>
                <a:avLst/>
                <a:gdLst>
                  <a:gd name="connsiteX0" fmla="*/ 0 w 234462"/>
                  <a:gd name="connsiteY0" fmla="*/ 23446 h 242277"/>
                  <a:gd name="connsiteX1" fmla="*/ 39077 w 234462"/>
                  <a:gd name="connsiteY1" fmla="*/ 242277 h 242277"/>
                  <a:gd name="connsiteX2" fmla="*/ 234462 w 234462"/>
                  <a:gd name="connsiteY2" fmla="*/ 179754 h 242277"/>
                  <a:gd name="connsiteX3" fmla="*/ 211015 w 234462"/>
                  <a:gd name="connsiteY3" fmla="*/ 0 h 242277"/>
                  <a:gd name="connsiteX4" fmla="*/ 0 w 234462"/>
                  <a:gd name="connsiteY4" fmla="*/ 23446 h 242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462" h="242277">
                    <a:moveTo>
                      <a:pt x="0" y="23446"/>
                    </a:moveTo>
                    <a:lnTo>
                      <a:pt x="39077" y="242277"/>
                    </a:lnTo>
                    <a:lnTo>
                      <a:pt x="234462" y="179754"/>
                    </a:lnTo>
                    <a:lnTo>
                      <a:pt x="211015" y="0"/>
                    </a:lnTo>
                    <a:lnTo>
                      <a:pt x="0" y="234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3B3E2A8-9A60-654C-B2FF-9464B413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96" y="5993904"/>
              <a:ext cx="939130" cy="864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1D8CA5-1818-1A45-B0B2-816CEB3EF061}"/>
                </a:ext>
              </a:extLst>
            </p:cNvPr>
            <p:cNvCxnSpPr/>
            <p:nvPr/>
          </p:nvCxnSpPr>
          <p:spPr>
            <a:xfrm rot="5400000" flipH="1" flipV="1">
              <a:off x="6656690" y="4183676"/>
              <a:ext cx="324071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094163-8A5F-0E4F-BF7F-4D04EBD77076}"/>
                </a:ext>
              </a:extLst>
            </p:cNvPr>
            <p:cNvSpPr txBox="1"/>
            <p:nvPr/>
          </p:nvSpPr>
          <p:spPr>
            <a:xfrm>
              <a:off x="6565832" y="3864813"/>
              <a:ext cx="274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6C9109-7ADC-3047-9B1F-38674C77A15E}"/>
                </a:ext>
              </a:extLst>
            </p:cNvPr>
            <p:cNvCxnSpPr/>
            <p:nvPr/>
          </p:nvCxnSpPr>
          <p:spPr>
            <a:xfrm flipH="1" flipV="1">
              <a:off x="6816937" y="4359349"/>
              <a:ext cx="6797" cy="1965077"/>
            </a:xfrm>
            <a:prstGeom prst="line">
              <a:avLst/>
            </a:prstGeom>
            <a:ln w="254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29B9660F-805A-FB4B-8FF4-C55B217C2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916" y="3934780"/>
              <a:ext cx="1211172" cy="1150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9B3775AC-C605-BF4F-B8D4-653111FAC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636" y="5157192"/>
              <a:ext cx="1088674" cy="971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5D0431D-8269-4543-9444-873472502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67026"/>
              </p:ext>
            </p:extLst>
          </p:nvPr>
        </p:nvGraphicFramePr>
        <p:xfrm>
          <a:off x="1450244" y="2348989"/>
          <a:ext cx="3606005" cy="536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7" imgW="5460840" imgH="812520" progId="Equation.3">
                  <p:embed/>
                </p:oleObj>
              </mc:Choice>
              <mc:Fallback>
                <p:oleObj name="Equation" r:id="rId7" imgW="5460840" imgH="812520" progId="Equation.3">
                  <p:embed/>
                  <p:pic>
                    <p:nvPicPr>
                      <p:cNvPr id="7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244" y="2348989"/>
                        <a:ext cx="3606005" cy="53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FB2D8B-0ED0-E440-B39B-C4ECE0348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87202"/>
              </p:ext>
            </p:extLst>
          </p:nvPr>
        </p:nvGraphicFramePr>
        <p:xfrm>
          <a:off x="1381618" y="3337236"/>
          <a:ext cx="4135131" cy="535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9" imgW="6260760" imgH="812520" progId="Equation.3">
                  <p:embed/>
                </p:oleObj>
              </mc:Choice>
              <mc:Fallback>
                <p:oleObj name="Equation" r:id="rId9" imgW="6260760" imgH="81252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618" y="3337236"/>
                        <a:ext cx="4135131" cy="535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3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ED841-3A11-5142-97C5-AB6FAB66F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679192"/>
                <a:ext cx="7726363" cy="159514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fr-CH" dirty="0"/>
                  <a:t>		effort normal ou axial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fr-CH" dirty="0"/>
                  <a:t>efforts tranchants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i="1" baseline="-25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fr-CH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fr-CH" dirty="0"/>
                  <a:t>		moment de torsion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dirty="0"/>
                  <a:t>	moments de flexion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dirty="0"/>
                  <a:t> (moments fléchissant)</a:t>
                </a:r>
              </a:p>
              <a:p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ED841-3A11-5142-97C5-AB6FAB66F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679192"/>
                <a:ext cx="7726363" cy="1595148"/>
              </a:xfrm>
              <a:blipFill>
                <a:blip r:embed="rId2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ECB1DA-5581-2C4A-A817-A62F7E70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91473"/>
          </a:xfrm>
        </p:spPr>
        <p:txBody>
          <a:bodyPr>
            <a:normAutofit fontScale="90000"/>
          </a:bodyPr>
          <a:lstStyle/>
          <a:p>
            <a:r>
              <a:rPr lang="fr-CH" dirty="0"/>
              <a:t>Efforts intérieurs d’une poutre dans l’espace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BCDB1-4DDC-C94D-BE2D-96661321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CCCC-EF62-064F-92DB-A2961E90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9423E-46F9-7644-8C3B-740FDBAD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3F669-41E6-DA45-B401-F817FDE7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r="56719" b="27464"/>
          <a:stretch/>
        </p:blipFill>
        <p:spPr>
          <a:xfrm>
            <a:off x="1905435" y="2842377"/>
            <a:ext cx="4866879" cy="23011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C421AA-E673-E44B-B174-B2EF89BE04AA}"/>
              </a:ext>
            </a:extLst>
          </p:cNvPr>
          <p:cNvGrpSpPr/>
          <p:nvPr/>
        </p:nvGrpSpPr>
        <p:grpSpPr>
          <a:xfrm>
            <a:off x="3750409" y="2186432"/>
            <a:ext cx="3573774" cy="2741229"/>
            <a:chOff x="3314979" y="3126545"/>
            <a:chExt cx="4209349" cy="32287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1B7827-66C6-9F4C-A719-E34F866F40D3}"/>
                </a:ext>
              </a:extLst>
            </p:cNvPr>
            <p:cNvCxnSpPr/>
            <p:nvPr/>
          </p:nvCxnSpPr>
          <p:spPr>
            <a:xfrm>
              <a:off x="6723856" y="5618727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69324E-1B81-6842-8015-115F5C44E22D}"/>
                </a:ext>
              </a:extLst>
            </p:cNvPr>
            <p:cNvCxnSpPr/>
            <p:nvPr/>
          </p:nvCxnSpPr>
          <p:spPr>
            <a:xfrm>
              <a:off x="6876256" y="5618727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2E3FA-C717-2149-A56B-658948823B02}"/>
                </a:ext>
              </a:extLst>
            </p:cNvPr>
            <p:cNvSpPr txBox="1"/>
            <p:nvPr/>
          </p:nvSpPr>
          <p:spPr>
            <a:xfrm>
              <a:off x="7171733" y="5184867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4FB7FD-2FE4-9945-A871-5573F4449102}"/>
                </a:ext>
              </a:extLst>
            </p:cNvPr>
            <p:cNvCxnSpPr/>
            <p:nvPr/>
          </p:nvCxnSpPr>
          <p:spPr>
            <a:xfrm rot="-5400000">
              <a:off x="5098205" y="3609020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AED6B7-71A5-4045-AFDB-C01DBC370575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5098205" y="345058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A83622-8712-444E-91A4-5DA3898B4A14}"/>
                </a:ext>
              </a:extLst>
            </p:cNvPr>
            <p:cNvCxnSpPr/>
            <p:nvPr/>
          </p:nvCxnSpPr>
          <p:spPr>
            <a:xfrm rot="9000000">
              <a:off x="3801310" y="627216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2ADFC1-BF05-EC46-9A06-D7F203898283}"/>
                </a:ext>
              </a:extLst>
            </p:cNvPr>
            <p:cNvCxnSpPr/>
            <p:nvPr/>
          </p:nvCxnSpPr>
          <p:spPr>
            <a:xfrm rot="9000000">
              <a:off x="3642069" y="6355286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C261C0-E214-AD40-8359-9525657F2E11}"/>
                </a:ext>
              </a:extLst>
            </p:cNvPr>
            <p:cNvSpPr txBox="1"/>
            <p:nvPr/>
          </p:nvSpPr>
          <p:spPr>
            <a:xfrm>
              <a:off x="5538547" y="3369410"/>
              <a:ext cx="4876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780D2D-05A9-FF47-8E70-2F3A3FFFDDE5}"/>
                </a:ext>
              </a:extLst>
            </p:cNvPr>
            <p:cNvSpPr txBox="1"/>
            <p:nvPr/>
          </p:nvSpPr>
          <p:spPr>
            <a:xfrm>
              <a:off x="3314979" y="595517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48068-79D4-5047-966A-C2BAA037869D}"/>
                </a:ext>
              </a:extLst>
            </p:cNvPr>
            <p:cNvSpPr txBox="1"/>
            <p:nvPr/>
          </p:nvSpPr>
          <p:spPr>
            <a:xfrm>
              <a:off x="5533468" y="3933056"/>
              <a:ext cx="41248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EC3A2-A43A-D54D-826C-438986666865}"/>
                </a:ext>
              </a:extLst>
            </p:cNvPr>
            <p:cNvSpPr txBox="1"/>
            <p:nvPr/>
          </p:nvSpPr>
          <p:spPr>
            <a:xfrm>
              <a:off x="6189031" y="5099039"/>
              <a:ext cx="3706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86F319-16FD-CB45-995E-86BFADBC7F0A}"/>
                </a:ext>
              </a:extLst>
            </p:cNvPr>
            <p:cNvSpPr txBox="1"/>
            <p:nvPr/>
          </p:nvSpPr>
          <p:spPr>
            <a:xfrm>
              <a:off x="4226351" y="5555065"/>
              <a:ext cx="4235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2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1D9C47-FDE4-4743-8F71-B072C19C7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93" b="16028"/>
          <a:stretch/>
        </p:blipFill>
        <p:spPr>
          <a:xfrm>
            <a:off x="6196954" y="1466719"/>
            <a:ext cx="2753198" cy="1868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AFF2DB1-4D84-674E-B4AE-BFBFB490C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695255"/>
                <a:ext cx="6185038" cy="3386772"/>
              </a:xfrm>
            </p:spPr>
            <p:txBody>
              <a:bodyPr/>
              <a:lstStyle/>
              <a:p>
                <a:pPr marL="0" indent="0">
                  <a:buFont typeface="Arial" pitchFamily="34" charset="0"/>
                  <a:buNone/>
                </a:pPr>
                <a:r>
                  <a:rPr lang="fr-CH" dirty="0"/>
                  <a:t>Une poutre est à plan moyen si:</a:t>
                </a:r>
              </a:p>
              <a:p>
                <a:pPr lvl="1"/>
                <a:r>
                  <a:rPr lang="fr-CH" dirty="0"/>
                  <a:t>L’axe de la poutre est située dans un plan</a:t>
                </a:r>
              </a:p>
              <a:p>
                <a:pPr lvl="1"/>
                <a:r>
                  <a:rPr lang="fr-CH" dirty="0"/>
                  <a:t>Les forces et couples sont situés dans le même plan</a:t>
                </a:r>
              </a:p>
              <a:p>
                <a:pPr lvl="1"/>
                <a:r>
                  <a:rPr lang="fr-CH" dirty="0"/>
                  <a:t>La forme géométrique de la section droite est symétrique par rapport à ce plan</a:t>
                </a:r>
              </a:p>
              <a:p>
                <a:pPr marL="0" indent="0">
                  <a:buNone/>
                </a:pPr>
                <a:r>
                  <a:rPr lang="fr-CH" dirty="0"/>
                  <a:t>Les efforts intérieurs d’une poutre à plan moyen:</a:t>
                </a:r>
              </a:p>
              <a:p>
                <a:pPr lvl="1"/>
                <a:r>
                  <a:rPr lang="fr-CH" dirty="0"/>
                  <a:t>Effort normal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 (selon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)</a:t>
                </a:r>
              </a:p>
              <a:p>
                <a:pPr lvl="1"/>
                <a:r>
                  <a:rPr lang="fr-CH" dirty="0"/>
                  <a:t>Effort tranchant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dirty="0"/>
                  <a:t>  (selon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dirty="0"/>
                  <a:t>)</a:t>
                </a:r>
              </a:p>
              <a:p>
                <a:pPr lvl="1"/>
                <a:r>
                  <a:rPr lang="fr-CH" dirty="0"/>
                  <a:t>Moments de flexion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(autour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AFF2DB1-4D84-674E-B4AE-BFBFB490C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695255"/>
                <a:ext cx="6185038" cy="3386772"/>
              </a:xfrm>
              <a:blipFill>
                <a:blip r:embed="rId3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D91C5B-8F01-D346-AD9F-5A1C8598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09943"/>
          </a:xfrm>
        </p:spPr>
        <p:txBody>
          <a:bodyPr/>
          <a:lstStyle/>
          <a:p>
            <a:r>
              <a:rPr lang="fr-CH" dirty="0"/>
              <a:t>Efforts intérieurs d’une poutre à plan moyen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8724-3DAD-4245-B6AF-70B5493F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CCE5B-26B5-0741-A139-55F621A0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1DF51-8EC4-1743-A348-AFAFE2D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493A9-E3EA-E44C-8148-4EE1F83AC8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12900"/>
          <a:stretch/>
        </p:blipFill>
        <p:spPr>
          <a:xfrm>
            <a:off x="1399255" y="3598017"/>
            <a:ext cx="6345490" cy="13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B882A7-2D3C-2B49-8412-77C535C88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126" y="755252"/>
                <a:ext cx="7726363" cy="3386772"/>
              </a:xfrm>
            </p:spPr>
            <p:txBody>
              <a:bodyPr/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fr-CH" dirty="0"/>
                  <a:t>Les efforts intérieurs sont </a:t>
                </a:r>
                <a:r>
                  <a:rPr lang="fr-CH" b="1" dirty="0"/>
                  <a:t>positifs</a:t>
                </a:r>
                <a:r>
                  <a:rPr lang="fr-CH" dirty="0"/>
                  <a:t> s’ils agissent dans le même sens que les axes de coordonnées définis </a:t>
                </a:r>
                <a:r>
                  <a:rPr lang="fr-CH" b="1" dirty="0"/>
                  <a:t>sur la face positive </a:t>
                </a:r>
                <a:r>
                  <a:rPr lang="fr-CH" dirty="0"/>
                  <a:t>d’une section droite.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fr-CH" dirty="0"/>
                  <a:t>Une surface est dite positive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CH" dirty="0"/>
                  <a:t>) si la normale extérieure à la section droite a le même sens que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B882A7-2D3C-2B49-8412-77C535C88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126" y="755252"/>
                <a:ext cx="7726363" cy="3386772"/>
              </a:xfrm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B9353B-F646-4547-B33E-DDEEFB57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Signe des efforts intérieurs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06B51-0D3F-CA4E-B95A-E0393638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B356-71FF-A14A-8233-6A23A326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D3DF8-8A7A-9744-B670-46D03783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476901-4F84-3D48-971E-EEC412E88AA0}"/>
              </a:ext>
            </a:extLst>
          </p:cNvPr>
          <p:cNvGrpSpPr/>
          <p:nvPr/>
        </p:nvGrpSpPr>
        <p:grpSpPr>
          <a:xfrm>
            <a:off x="904875" y="2324011"/>
            <a:ext cx="4250887" cy="2735444"/>
            <a:chOff x="1118908" y="3453551"/>
            <a:chExt cx="5109276" cy="328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52BE26-E8F1-9D4F-A589-F885995EF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DFDFB"/>
                </a:clrFrom>
                <a:clrTo>
                  <a:srgbClr val="FD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50"/>
            <a:stretch/>
          </p:blipFill>
          <p:spPr>
            <a:xfrm>
              <a:off x="2229881" y="3453551"/>
              <a:ext cx="3998303" cy="328781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D4DB4C-82D3-AF4A-B70C-D1194463A94C}"/>
                </a:ext>
              </a:extLst>
            </p:cNvPr>
            <p:cNvCxnSpPr/>
            <p:nvPr/>
          </p:nvCxnSpPr>
          <p:spPr>
            <a:xfrm rot="-1680000">
              <a:off x="1695457" y="5331492"/>
              <a:ext cx="7885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4DF7AEE-FA9B-9340-A17B-638FF9B05539}"/>
                </a:ext>
              </a:extLst>
            </p:cNvPr>
            <p:cNvCxnSpPr/>
            <p:nvPr/>
          </p:nvCxnSpPr>
          <p:spPr>
            <a:xfrm rot="-1680000" flipV="1">
              <a:off x="1575328" y="4838125"/>
              <a:ext cx="0" cy="720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B4E1E7-60F5-FE4A-BB5D-9E6BA5657FB7}"/>
                </a:ext>
              </a:extLst>
            </p:cNvPr>
            <p:cNvSpPr txBox="1"/>
            <p:nvPr/>
          </p:nvSpPr>
          <p:spPr>
            <a:xfrm>
              <a:off x="1118908" y="475720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0F6FC-A139-E745-A3DD-F6CCA879A838}"/>
                </a:ext>
              </a:extLst>
            </p:cNvPr>
            <p:cNvSpPr txBox="1"/>
            <p:nvPr/>
          </p:nvSpPr>
          <p:spPr>
            <a:xfrm>
              <a:off x="2423826" y="501378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1EB66C3-2B86-5640-B888-9AE155043E27}"/>
                </a:ext>
              </a:extLst>
            </p:cNvPr>
            <p:cNvSpPr/>
            <p:nvPr/>
          </p:nvSpPr>
          <p:spPr>
            <a:xfrm>
              <a:off x="1570128" y="5326423"/>
              <a:ext cx="349612" cy="362979"/>
            </a:xfrm>
            <a:custGeom>
              <a:avLst/>
              <a:gdLst>
                <a:gd name="connsiteX0" fmla="*/ 211597 w 349612"/>
                <a:gd name="connsiteY0" fmla="*/ 362979 h 362979"/>
                <a:gd name="connsiteX1" fmla="*/ 347623 w 349612"/>
                <a:gd name="connsiteY1" fmla="*/ 234510 h 362979"/>
                <a:gd name="connsiteX2" fmla="*/ 279610 w 349612"/>
                <a:gd name="connsiteY2" fmla="*/ 30470 h 362979"/>
                <a:gd name="connsiteX3" fmla="*/ 105799 w 349612"/>
                <a:gd name="connsiteY3" fmla="*/ 7799 h 362979"/>
                <a:gd name="connsiteX4" fmla="*/ 0 w 349612"/>
                <a:gd name="connsiteY4" fmla="*/ 98483 h 362979"/>
                <a:gd name="connsiteX5" fmla="*/ 0 w 349612"/>
                <a:gd name="connsiteY5" fmla="*/ 98483 h 36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2" h="362979">
                  <a:moveTo>
                    <a:pt x="211597" y="362979"/>
                  </a:moveTo>
                  <a:cubicBezTo>
                    <a:pt x="273942" y="326453"/>
                    <a:pt x="336288" y="289928"/>
                    <a:pt x="347623" y="234510"/>
                  </a:cubicBezTo>
                  <a:cubicBezTo>
                    <a:pt x="358959" y="179092"/>
                    <a:pt x="319914" y="68255"/>
                    <a:pt x="279610" y="30470"/>
                  </a:cubicBezTo>
                  <a:cubicBezTo>
                    <a:pt x="239306" y="-7315"/>
                    <a:pt x="152401" y="-3537"/>
                    <a:pt x="105799" y="7799"/>
                  </a:cubicBezTo>
                  <a:cubicBezTo>
                    <a:pt x="59197" y="19135"/>
                    <a:pt x="0" y="98483"/>
                    <a:pt x="0" y="98483"/>
                  </a:cubicBezTo>
                  <a:lnTo>
                    <a:pt x="0" y="98483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273ABC-BA25-7C47-8E8E-B50A3043FAFC}"/>
                </a:ext>
              </a:extLst>
            </p:cNvPr>
            <p:cNvSpPr txBox="1"/>
            <p:nvPr/>
          </p:nvSpPr>
          <p:spPr>
            <a:xfrm>
              <a:off x="1426499" y="538281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527</TotalTime>
  <Words>1672</Words>
  <Application>Microsoft Office PowerPoint</Application>
  <PresentationFormat>On-screen Show (16:9)</PresentationFormat>
  <Paragraphs>298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Poutres: définitions et équations différentielles d’équilibre</vt:lpstr>
      <vt:lpstr>Objectif du cours</vt:lpstr>
      <vt:lpstr>Contenu du cours</vt:lpstr>
      <vt:lpstr>Géométrie d’une poutre</vt:lpstr>
      <vt:lpstr>Système statique</vt:lpstr>
      <vt:lpstr>Efforts intérieurs d’une poutre </vt:lpstr>
      <vt:lpstr>Efforts intérieurs d’une poutre dans l’espace </vt:lpstr>
      <vt:lpstr>Efforts intérieurs d’une poutre à plan moyen</vt:lpstr>
      <vt:lpstr>Signe des efforts intérieurs </vt:lpstr>
      <vt:lpstr>Différents types de poutres isostatiques </vt:lpstr>
      <vt:lpstr>Différents types de poutres isostatiques (suite) </vt:lpstr>
      <vt:lpstr>Isostaticité</vt:lpstr>
      <vt:lpstr>Tester l’isostaticité extérieure et intérieure</vt:lpstr>
      <vt:lpstr>PowerPoint Presentation</vt:lpstr>
      <vt:lpstr>Diagrammes NVM</vt:lpstr>
      <vt:lpstr>Calcul des diagrammes NVM par l’équilibre des fragments</vt:lpstr>
      <vt:lpstr>Exemple: Calculer les diagrammes NVM d’une poutre simple uniformément chargée par l’équilibre des fragments </vt:lpstr>
      <vt:lpstr>Exemple (suite)</vt:lpstr>
      <vt:lpstr>Exemple (suite)</vt:lpstr>
      <vt:lpstr>Diagrammes des efforts intérieurs</vt:lpstr>
      <vt:lpstr>Equations différentielles d’équilibre d’une poutre rectiligne à plan moyen</vt:lpstr>
      <vt:lpstr>Equations différentielles d’équilibre d’une poutre rectiligne à plan moyen (suite)</vt:lpstr>
      <vt:lpstr>Equations différentielles d’équilibre d’une poutre rectiligne à plan moyen (suite)</vt:lpstr>
      <vt:lpstr>Equations différentielles d’équilibre d’une poutre rectiligne à plan moyen (suite)</vt:lpstr>
      <vt:lpstr>Exemple 1</vt:lpstr>
      <vt:lpstr>Exemple 1 (suite)</vt:lpstr>
      <vt:lpstr>Exemple 2</vt:lpstr>
      <vt:lpstr>Exemple 2 (suite)</vt:lpstr>
      <vt:lpstr>Exemple 2 (suite)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74</cp:revision>
  <cp:lastPrinted>2022-04-01T15:49:08Z</cp:lastPrinted>
  <dcterms:created xsi:type="dcterms:W3CDTF">2019-04-02T06:24:35Z</dcterms:created>
  <dcterms:modified xsi:type="dcterms:W3CDTF">2024-01-17T17:29:26Z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